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484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57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84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062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24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098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007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564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24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431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743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35455-AB42-4E99-8F5C-12BD34915117}" type="datetimeFigureOut">
              <a:rPr lang="ar-IQ" smtClean="0"/>
              <a:t>21/09/1442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FD68-291D-4DD5-8CA0-0FAED5C5DA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851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38200" y="3810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كلية التربية للبنات </a:t>
            </a:r>
          </a:p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52400" y="22860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الاستدلالي – الانحدار الخطي البسيط  –تمرين  - المرحلة الثالثة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</a:t>
            </a:r>
            <a:r>
              <a:rPr lang="ar-IQ" sz="2800" b="1" i="1" dirty="0" smtClean="0">
                <a:solidFill>
                  <a:srgbClr val="FF0000"/>
                </a:solidFill>
              </a:rPr>
              <a:t>العاشرة  </a:t>
            </a:r>
            <a:endParaRPr lang="ar-IQ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r>
              <a:rPr lang="ar-IQ" sz="2800" b="1" i="1" smtClean="0">
                <a:solidFill>
                  <a:srgbClr val="FF0000"/>
                </a:solidFill>
              </a:rPr>
              <a:t>الكورس </a:t>
            </a:r>
            <a:r>
              <a:rPr lang="ar-IQ" sz="2800" b="1" i="1" smtClean="0">
                <a:solidFill>
                  <a:srgbClr val="FF0000"/>
                </a:solidFill>
              </a:rPr>
              <a:t>الثاني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343891" y="3810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تمرين 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1219200" y="1335107"/>
                <a:ext cx="66294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IQ" sz="2800" b="1" i="1" dirty="0" smtClean="0">
                    <a:solidFill>
                      <a:srgbClr val="FF0000"/>
                    </a:solidFill>
                  </a:rPr>
                  <a:t>  الجدول التالي يبين العلاقة بين </a:t>
                </a:r>
                <a:r>
                  <a:rPr lang="en-US" sz="2800" b="1" i="1" dirty="0" smtClean="0">
                    <a:solidFill>
                      <a:srgbClr val="FF0000"/>
                    </a:solidFill>
                  </a:rPr>
                  <a:t>X 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و</a:t>
                </a:r>
                <a:r>
                  <a:rPr lang="en-US" sz="2800" b="1" i="1" dirty="0" smtClean="0">
                    <a:solidFill>
                      <a:srgbClr val="FF0000"/>
                    </a:solidFill>
                  </a:rPr>
                  <a:t> Y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. المطلوب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ar-IQ" sz="2800" b="1" i="1" dirty="0" smtClean="0">
                    <a:solidFill>
                      <a:srgbClr val="FF0000"/>
                    </a:solidFill>
                  </a:rPr>
                  <a:t>ايجاد معادلة خط الانحدار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ar-IQ" sz="2800" b="1" i="1" dirty="0" smtClean="0">
                    <a:solidFill>
                      <a:srgbClr val="FF0000"/>
                    </a:solidFill>
                  </a:rPr>
                  <a:t>التنبؤ بقيمة </a:t>
                </a:r>
                <a:r>
                  <a:rPr lang="en-US" sz="2800" b="1" i="1" dirty="0" smtClean="0">
                    <a:solidFill>
                      <a:srgbClr val="FF0000"/>
                    </a:solidFill>
                  </a:rPr>
                  <a:t>Y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عندما</a:t>
                </a:r>
                <a:r>
                  <a:rPr lang="en-US" sz="2800" b="1" i="1" dirty="0" smtClean="0">
                    <a:solidFill>
                      <a:srgbClr val="FF0000"/>
                    </a:solidFill>
                  </a:rPr>
                  <a:t>=7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i="1" dirty="0" smtClean="0">
                    <a:solidFill>
                      <a:srgbClr val="FF0000"/>
                    </a:solidFill>
                  </a:rPr>
                  <a:t>X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ar-IQ" sz="2800" b="1" i="1" dirty="0" smtClean="0">
                    <a:solidFill>
                      <a:srgbClr val="FF0000"/>
                    </a:solidFill>
                  </a:rPr>
                  <a:t>جدي قيمة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r-IQ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ar-IQ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ar-IQ" sz="2800" b="1" i="1" dirty="0" smtClean="0">
                    <a:solidFill>
                      <a:srgbClr val="FF0000"/>
                    </a:solidFill>
                  </a:rPr>
                  <a:t> اذا كانت قيم</a:t>
                </a:r>
                <a:r>
                  <a:rPr lang="ar-IQ" sz="2800" b="1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b="1" i="1" dirty="0" smtClean="0">
                    <a:solidFill>
                      <a:srgbClr val="FF0000"/>
                    </a:solidFill>
                  </a:rPr>
                  <a:t>X=2,4,6</a:t>
                </a:r>
                <a:r>
                  <a:rPr lang="ar-IQ" sz="2800" b="1" i="1" dirty="0" smtClean="0">
                    <a:solidFill>
                      <a:srgbClr val="FF0000"/>
                    </a:solidFill>
                  </a:rPr>
                  <a:t>  </a:t>
                </a:r>
              </a:p>
              <a:p>
                <a:pPr rtl="1"/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335107"/>
                <a:ext cx="6629400" cy="2246769"/>
              </a:xfrm>
              <a:prstGeom prst="rect">
                <a:avLst/>
              </a:prstGeom>
              <a:blipFill rotWithShape="1">
                <a:blip r:embed="rId2"/>
                <a:stretch>
                  <a:fillRect t="-3252" r="-193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17175"/>
              </p:ext>
            </p:extLst>
          </p:nvPr>
        </p:nvGraphicFramePr>
        <p:xfrm>
          <a:off x="1610591" y="3352800"/>
          <a:ext cx="6096000" cy="2900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56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46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343891" y="3810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الحل 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465358" y="858053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i="1" dirty="0" smtClean="0">
                <a:solidFill>
                  <a:srgbClr val="FF0000"/>
                </a:solidFill>
              </a:rPr>
              <a:t>نكون الجدول التالي : 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8951299"/>
                  </p:ext>
                </p:extLst>
              </p:nvPr>
            </p:nvGraphicFramePr>
            <p:xfrm>
              <a:off x="1610591" y="1905000"/>
              <a:ext cx="6096000" cy="3352674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0840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XY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 smtClean="0"/>
                            <a:t>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20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49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35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7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36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24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64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48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80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ar-IQ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1" smtClean="0">
                                            <a:latin typeface="Cambria Math"/>
                                          </a:rPr>
                                          <m:t>𝑿</m:t>
                                        </m:r>
                                      </m:e>
                                      <m:sup>
                                        <m:r>
                                          <a:rPr lang="ar-IQ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283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𝑋𝑌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213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29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𝑋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39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جدول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8951299"/>
                  </p:ext>
                </p:extLst>
              </p:nvPr>
            </p:nvGraphicFramePr>
            <p:xfrm>
              <a:off x="1610591" y="1905000"/>
              <a:ext cx="6096000" cy="3352674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371920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197" r="-300400" b="-8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XY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 smtClean="0"/>
                            <a:t>y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dirty="0" smtClean="0"/>
                            <a:t>X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3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20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49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35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7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36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24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64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48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ar-IQ" dirty="0" smtClean="0"/>
                            <a:t>80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755714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46774" r="-300400" b="-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346774" r="-200400" b="-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346774" r="-100400" b="-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346774" r="-400" b="-80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3949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133600" y="51816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i="1" dirty="0" smtClean="0">
                <a:solidFill>
                  <a:srgbClr val="FF0000"/>
                </a:solidFill>
              </a:rPr>
              <a:t>عندما </a:t>
            </a:r>
            <a:r>
              <a:rPr lang="en-US" sz="2800" b="1" i="1" dirty="0" smtClean="0">
                <a:solidFill>
                  <a:srgbClr val="FF0000"/>
                </a:solidFill>
              </a:rPr>
              <a:t>   x=7</a:t>
            </a:r>
            <a:r>
              <a:rPr lang="ar-IQ" sz="2800" b="1" i="1" dirty="0" smtClean="0">
                <a:solidFill>
                  <a:srgbClr val="FF0000"/>
                </a:solidFill>
              </a:rPr>
              <a:t>فان  :  </a:t>
            </a:r>
          </a:p>
          <a:p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5"/>
              <p:cNvSpPr txBox="1"/>
              <p:nvPr/>
            </p:nvSpPr>
            <p:spPr>
              <a:xfrm>
                <a:off x="1533090" y="1807353"/>
                <a:ext cx="6561668" cy="6790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213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283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39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147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177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830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090" y="1807353"/>
                <a:ext cx="6561668" cy="6790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2667000" y="2974156"/>
                <a:ext cx="1542987" cy="6127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ar-IQ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974156"/>
                <a:ext cx="1542987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ربع نص 7"/>
              <p:cNvSpPr txBox="1"/>
              <p:nvPr/>
            </p:nvSpPr>
            <p:spPr>
              <a:xfrm>
                <a:off x="5659561" y="2986704"/>
                <a:ext cx="1674626" cy="6127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ar-IQ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83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8" name="مربع نص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561" y="2986704"/>
                <a:ext cx="1674626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/>
              <p:cNvSpPr txBox="1"/>
              <p:nvPr/>
            </p:nvSpPr>
            <p:spPr>
              <a:xfrm>
                <a:off x="2590800" y="3783291"/>
                <a:ext cx="369607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=4.83-(0.830)(6.5)=-0.565</a:t>
                </a:r>
                <a:endParaRPr lang="ar-IQ" dirty="0"/>
              </a:p>
            </p:txBody>
          </p:sp>
        </mc:Choice>
        <mc:Fallback xmlns="">
          <p:sp>
            <p:nvSpPr>
              <p:cNvPr id="9" name="مربع ن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783291"/>
                <a:ext cx="3696076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1485" b="-266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مربع نص 9"/>
              <p:cNvSpPr txBox="1"/>
              <p:nvPr/>
            </p:nvSpPr>
            <p:spPr>
              <a:xfrm>
                <a:off x="858236" y="4648200"/>
                <a:ext cx="3351751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ar-IQ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565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830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0" name="مربع نص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36" y="4648200"/>
                <a:ext cx="335175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5000" b="-66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مربع نص 10"/>
          <p:cNvSpPr txBox="1"/>
          <p:nvPr/>
        </p:nvSpPr>
        <p:spPr>
          <a:xfrm>
            <a:off x="1752600" y="152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800" b="1" i="1" dirty="0" smtClean="0">
                <a:solidFill>
                  <a:srgbClr val="FF0000"/>
                </a:solidFill>
              </a:rPr>
              <a:t>نجد قيم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b,a</a:t>
            </a:r>
            <a:r>
              <a:rPr lang="ar-IQ" sz="2800" b="1" i="1" dirty="0" smtClean="0">
                <a:solidFill>
                  <a:srgbClr val="FF0000"/>
                </a:solidFill>
              </a:rPr>
              <a:t> كالتالي :  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4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1465358" y="858053"/>
                <a:ext cx="6629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</m:acc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𝟓𝟔𝟓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𝟖𝟑𝟎</m:t>
                          </m:r>
                        </m:e>
                      </m:d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𝟐𝟒𝟓</m:t>
                      </m:r>
                    </m:oMath>
                  </m:oMathPara>
                </a14:m>
                <a:endParaRPr lang="en-US" sz="2800" b="1" i="1" dirty="0" smtClean="0">
                  <a:solidFill>
                    <a:srgbClr val="FF0000"/>
                  </a:solidFill>
                </a:endParaRPr>
              </a:p>
              <a:p>
                <a:pPr algn="ctr" rtl="1"/>
                <a:r>
                  <a:rPr lang="en-US" sz="2800" b="1" i="1" dirty="0" smtClean="0">
                    <a:solidFill>
                      <a:srgbClr val="FF0000"/>
                    </a:solidFill>
                  </a:rPr>
                  <a:t>(7,5.245)</a:t>
                </a:r>
              </a:p>
              <a:p>
                <a:pPr algn="ctr" rtl="1"/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358" y="858053"/>
                <a:ext cx="6629400" cy="13849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1629829" y="2395448"/>
                <a:ext cx="6629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</m:acc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𝟓𝟔𝟓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𝟖𝟑𝟎</m:t>
                          </m:r>
                        </m:e>
                      </m:d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𝟎𝟗𝟓</m:t>
                      </m:r>
                    </m:oMath>
                  </m:oMathPara>
                </a14:m>
                <a:endParaRPr lang="en-US" sz="2800" b="1" i="1" dirty="0" smtClean="0">
                  <a:solidFill>
                    <a:srgbClr val="FF0000"/>
                  </a:solidFill>
                </a:endParaRPr>
              </a:p>
              <a:p>
                <a:pPr algn="ctr" rtl="1"/>
                <a:r>
                  <a:rPr lang="en-US" sz="2800" b="1" i="1" dirty="0" smtClean="0">
                    <a:solidFill>
                      <a:srgbClr val="FF0000"/>
                    </a:solidFill>
                  </a:rPr>
                  <a:t>(2,1.095)</a:t>
                </a:r>
              </a:p>
              <a:p>
                <a:pPr algn="ctr" rtl="1"/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829" y="2395448"/>
                <a:ext cx="6629400" cy="13849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5"/>
              <p:cNvSpPr txBox="1"/>
              <p:nvPr/>
            </p:nvSpPr>
            <p:spPr>
              <a:xfrm>
                <a:off x="1658498" y="3429000"/>
                <a:ext cx="6629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</m:acc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𝟓𝟔𝟓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𝟖𝟑𝟎</m:t>
                          </m:r>
                        </m:e>
                      </m:d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𝟕𝟓𝟓</m:t>
                      </m:r>
                    </m:oMath>
                  </m:oMathPara>
                </a14:m>
                <a:endParaRPr lang="en-US" sz="2800" b="1" i="1" dirty="0" smtClean="0">
                  <a:solidFill>
                    <a:srgbClr val="FF0000"/>
                  </a:solidFill>
                </a:endParaRPr>
              </a:p>
              <a:p>
                <a:pPr algn="ctr" rtl="1"/>
                <a:r>
                  <a:rPr lang="en-US" sz="2800" b="1" i="1" dirty="0" smtClean="0">
                    <a:solidFill>
                      <a:srgbClr val="FF0000"/>
                    </a:solidFill>
                  </a:rPr>
                  <a:t>(4,2.755)</a:t>
                </a:r>
              </a:p>
              <a:p>
                <a:pPr algn="ctr" rtl="1"/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498" y="3429000"/>
                <a:ext cx="6629400" cy="13849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1828800" y="4495800"/>
                <a:ext cx="6629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</m:acc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𝟓𝟔𝟓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𝟖𝟑𝟎</m:t>
                          </m:r>
                        </m:e>
                      </m:d>
                      <m:d>
                        <m:d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𝟒𝟏𝟓</m:t>
                      </m:r>
                    </m:oMath>
                  </m:oMathPara>
                </a14:m>
                <a:endParaRPr lang="en-US" sz="2800" b="1" i="1" dirty="0" smtClean="0">
                  <a:solidFill>
                    <a:srgbClr val="FF0000"/>
                  </a:solidFill>
                </a:endParaRPr>
              </a:p>
              <a:p>
                <a:pPr algn="ctr" rtl="1"/>
                <a:r>
                  <a:rPr lang="en-US" sz="2800" b="1" i="1" dirty="0" smtClean="0">
                    <a:solidFill>
                      <a:srgbClr val="FF0000"/>
                    </a:solidFill>
                  </a:rPr>
                  <a:t>(6,4.415)</a:t>
                </a:r>
              </a:p>
              <a:p>
                <a:pPr algn="ctr" rtl="1"/>
                <a:endParaRPr lang="en-US" sz="28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95800"/>
                <a:ext cx="6629400" cy="13849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1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326</Words>
  <Application>Microsoft Office PowerPoint</Application>
  <PresentationFormat>عرض على الشاشة (3:4)‏</PresentationFormat>
  <Paragraphs>75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8</cp:revision>
  <dcterms:created xsi:type="dcterms:W3CDTF">2021-05-01T23:50:40Z</dcterms:created>
  <dcterms:modified xsi:type="dcterms:W3CDTF">2021-05-02T10:31:54Z</dcterms:modified>
</cp:coreProperties>
</file>